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824"/>
            <a:ext cx="2133600" cy="259976"/>
          </a:xfrm>
        </p:spPr>
        <p:txBody>
          <a:bodyPr/>
          <a:lstStyle>
            <a:lvl1pPr algn="r">
              <a:defRPr/>
            </a:lvl1pPr>
          </a:lstStyle>
          <a:p>
            <a:fld id="{FD40E693-2969-40E9-918A-2E52434F369A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824"/>
            <a:ext cx="2895600" cy="25997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3224"/>
            <a:ext cx="609600" cy="259976"/>
          </a:xfrm>
        </p:spPr>
        <p:txBody>
          <a:bodyPr/>
          <a:lstStyle>
            <a:lvl1pPr algn="ctr">
              <a:defRPr/>
            </a:lvl1pPr>
          </a:lstStyle>
          <a:p>
            <a:fld id="{3FDA1571-20F1-48C7-97D8-EC33C4EBD71C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85798" y="0"/>
            <a:ext cx="8001004" cy="7950200"/>
            <a:chOff x="685798" y="0"/>
            <a:chExt cx="8001004" cy="7950200"/>
          </a:xfrm>
        </p:grpSpPr>
        <p:sp>
          <p:nvSpPr>
            <p:cNvPr id="8" name="Pie 7"/>
            <p:cNvSpPr/>
            <p:nvPr/>
          </p:nvSpPr>
          <p:spPr>
            <a:xfrm flipH="1" flipV="1">
              <a:off x="1257300" y="5778500"/>
              <a:ext cx="2171700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9" name="Group 52"/>
            <p:cNvGrpSpPr/>
            <p:nvPr/>
          </p:nvGrpSpPr>
          <p:grpSpPr>
            <a:xfrm>
              <a:off x="685798" y="0"/>
              <a:ext cx="8001004" cy="6855714"/>
              <a:chOff x="685798" y="0"/>
              <a:chExt cx="8001004" cy="6855714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85798" y="5880101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590800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38200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362200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76400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81200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943100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362200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009900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971800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314700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19500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843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505200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95400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447800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002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352800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 flipV="1">
                <a:off x="5486400" y="0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29" name="Oval 28"/>
              <p:cNvSpPr/>
              <p:nvPr/>
            </p:nvSpPr>
            <p:spPr>
              <a:xfrm flipV="1">
                <a:off x="7391402" y="759714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30" name="Oval 29"/>
              <p:cNvSpPr/>
              <p:nvPr/>
            </p:nvSpPr>
            <p:spPr>
              <a:xfrm flipV="1">
                <a:off x="5638802" y="6073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7162802" y="1501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flipV="1">
                <a:off x="6477002" y="7724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flipV="1">
                <a:off x="6781802" y="11661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34" name="Oval 33"/>
              <p:cNvSpPr/>
              <p:nvPr/>
            </p:nvSpPr>
            <p:spPr>
              <a:xfrm flipV="1">
                <a:off x="6743702" y="8613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35" name="Oval 34"/>
              <p:cNvSpPr/>
              <p:nvPr/>
            </p:nvSpPr>
            <p:spPr>
              <a:xfrm flipV="1">
                <a:off x="7162802" y="10645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flipV="1">
                <a:off x="7810502" y="20805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37" name="Oval 36"/>
              <p:cNvSpPr/>
              <p:nvPr/>
            </p:nvSpPr>
            <p:spPr>
              <a:xfrm flipV="1">
                <a:off x="7772402" y="17757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8115302" y="1928114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flipV="1">
                <a:off x="8420102" y="16233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40" name="Oval 39"/>
              <p:cNvSpPr/>
              <p:nvPr/>
            </p:nvSpPr>
            <p:spPr>
              <a:xfrm flipV="1">
                <a:off x="61849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8305802" y="13947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42" name="Oval 41"/>
              <p:cNvSpPr/>
              <p:nvPr/>
            </p:nvSpPr>
            <p:spPr>
              <a:xfrm flipV="1">
                <a:off x="6096002" y="10645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flipV="1">
                <a:off x="6248402" y="12169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 flipV="1">
                <a:off x="64008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sp>
            <p:nvSpPr>
              <p:cNvPr id="45" name="Oval 44"/>
              <p:cNvSpPr/>
              <p:nvPr/>
            </p:nvSpPr>
            <p:spPr>
              <a:xfrm flipV="1">
                <a:off x="8153402" y="378714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86360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788400" y="6589059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89408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E693-2969-40E9-918A-2E52434F369A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A1571-20F1-48C7-97D8-EC33C4EBD71C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E693-2969-40E9-918A-2E52434F369A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A1571-20F1-48C7-97D8-EC33C4EBD71C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E693-2969-40E9-918A-2E52434F369A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A1571-20F1-48C7-97D8-EC33C4EBD7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E693-2969-40E9-918A-2E52434F369A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A1571-20F1-48C7-97D8-EC33C4EBD7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E693-2969-40E9-918A-2E52434F369A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A1571-20F1-48C7-97D8-EC33C4EBD7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E693-2969-40E9-918A-2E52434F369A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A1571-20F1-48C7-97D8-EC33C4EBD71C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592782" y="2133600"/>
            <a:ext cx="3865418" cy="4172197"/>
            <a:chOff x="0" y="0"/>
            <a:chExt cx="1600200" cy="17272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609600" y="990600"/>
            <a:ext cx="1179761" cy="1356814"/>
            <a:chOff x="266700" y="914400"/>
            <a:chExt cx="1179761" cy="1356814"/>
          </a:xfrm>
        </p:grpSpPr>
        <p:sp>
          <p:nvSpPr>
            <p:cNvPr id="23" name="Oval 22"/>
            <p:cNvSpPr/>
            <p:nvPr/>
          </p:nvSpPr>
          <p:spPr>
            <a:xfrm>
              <a:off x="555812" y="1380565"/>
              <a:ext cx="890649" cy="8906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V="1">
              <a:off x="304800" y="121920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7" name="Oval 26"/>
            <p:cNvSpPr/>
            <p:nvPr/>
          </p:nvSpPr>
          <p:spPr>
            <a:xfrm flipV="1">
              <a:off x="266700" y="914400"/>
              <a:ext cx="431800" cy="4318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8" name="Oval 27"/>
            <p:cNvSpPr/>
            <p:nvPr/>
          </p:nvSpPr>
          <p:spPr>
            <a:xfrm flipV="1">
              <a:off x="609600" y="1066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="ctr" anchorCtr="0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E693-2969-40E9-918A-2E52434F369A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A1571-20F1-48C7-97D8-EC33C4EBD7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E693-2969-40E9-918A-2E52434F369A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A1571-20F1-48C7-97D8-EC33C4EBD7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E693-2969-40E9-918A-2E52434F369A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A1571-20F1-48C7-97D8-EC33C4EBD7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E693-2969-40E9-918A-2E52434F369A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A1571-20F1-48C7-97D8-EC33C4EBD7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E693-2969-40E9-918A-2E52434F369A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A1571-20F1-48C7-97D8-EC33C4EBD71C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22"/>
          <p:cNvGrpSpPr/>
          <p:nvPr/>
        </p:nvGrpSpPr>
        <p:grpSpPr>
          <a:xfrm>
            <a:off x="4695702" y="2133600"/>
            <a:ext cx="4448298" cy="4018808"/>
            <a:chOff x="4695702" y="2133600"/>
            <a:chExt cx="4448298" cy="4018808"/>
          </a:xfrm>
        </p:grpSpPr>
        <p:sp>
          <p:nvSpPr>
            <p:cNvPr id="10" name="Oval 9"/>
            <p:cNvSpPr/>
            <p:nvPr/>
          </p:nvSpPr>
          <p:spPr>
            <a:xfrm>
              <a:off x="4695702" y="5048003"/>
              <a:ext cx="1104405" cy="1104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7065818" y="4572000"/>
              <a:ext cx="858982" cy="85898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339938" y="489461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693725" y="3048000"/>
              <a:ext cx="1840675" cy="18406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7916883" y="2133600"/>
              <a:ext cx="858982" cy="85898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7824849" y="268580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653153" y="2869870"/>
              <a:ext cx="490847" cy="4908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552210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6781800" y="5562600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6705600" y="5181600"/>
              <a:ext cx="306779" cy="3067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3735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45720" tIns="9144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5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lIns="0" tIns="45720" rIns="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6" name="Oval 25"/>
          <p:cNvSpPr/>
          <p:nvPr/>
        </p:nvSpPr>
        <p:spPr>
          <a:xfrm>
            <a:off x="3319153" y="5147953"/>
            <a:ext cx="186047" cy="18604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225024" y="5103129"/>
            <a:ext cx="186047" cy="18604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E693-2969-40E9-918A-2E52434F369A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A1571-20F1-48C7-97D8-EC33C4EBD71C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952"/>
            <a:ext cx="6629400" cy="422452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0E693-2969-40E9-918A-2E52434F369A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24"/>
            <a:ext cx="2895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A1571-20F1-48C7-97D8-EC33C4EBD7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77" name="Oval 76"/>
          <p:cNvSpPr/>
          <p:nvPr/>
        </p:nvSpPr>
        <p:spPr>
          <a:xfrm rot="6197586" flipV="1">
            <a:off x="7932464" y="5568366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0" name="Oval 79"/>
          <p:cNvSpPr/>
          <p:nvPr/>
        </p:nvSpPr>
        <p:spPr>
          <a:xfrm rot="6197586" flipV="1">
            <a:off x="8633992" y="4734233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 rot="6197586" flipV="1">
            <a:off x="8292676" y="4953384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2" name="Oval 81"/>
          <p:cNvSpPr/>
          <p:nvPr/>
        </p:nvSpPr>
        <p:spPr>
          <a:xfrm rot="6197586" flipV="1">
            <a:off x="8514131" y="4976607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3" name="Oval 82"/>
          <p:cNvSpPr/>
          <p:nvPr/>
        </p:nvSpPr>
        <p:spPr>
          <a:xfrm rot="6197586" flipV="1">
            <a:off x="7856272" y="529537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 rot="6197586" flipV="1">
            <a:off x="199818" y="5914818"/>
            <a:ext cx="216774" cy="216774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5" name="Oval 84"/>
          <p:cNvSpPr/>
          <p:nvPr/>
        </p:nvSpPr>
        <p:spPr>
          <a:xfrm rot="6197586" flipV="1">
            <a:off x="7387699" y="5767494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6" name="Oval 85"/>
          <p:cNvSpPr/>
          <p:nvPr/>
        </p:nvSpPr>
        <p:spPr>
          <a:xfrm rot="6197586" flipV="1">
            <a:off x="7412357" y="6095509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 rot="6197586" flipV="1">
            <a:off x="7638907" y="6462226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8" name="Oval 87"/>
          <p:cNvSpPr/>
          <p:nvPr/>
        </p:nvSpPr>
        <p:spPr>
          <a:xfrm rot="6197586" flipV="1">
            <a:off x="8607584" y="43843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9" name="Oval 88"/>
          <p:cNvSpPr/>
          <p:nvPr/>
        </p:nvSpPr>
        <p:spPr>
          <a:xfrm rot="6197586" flipV="1">
            <a:off x="7887663" y="6403551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90" name="Oval 89"/>
          <p:cNvSpPr/>
          <p:nvPr/>
        </p:nvSpPr>
        <p:spPr>
          <a:xfrm rot="6197586" flipV="1">
            <a:off x="8801061" y="4338664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 rot="6197586" flipV="1">
            <a:off x="8617702" y="445193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 rot="6197586" flipV="1">
            <a:off x="8557941" y="459441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95" name="Oval 94"/>
          <p:cNvSpPr/>
          <p:nvPr/>
        </p:nvSpPr>
        <p:spPr>
          <a:xfrm rot="6197586" flipV="1">
            <a:off x="243115" y="6241508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96" name="Oval 95"/>
          <p:cNvSpPr/>
          <p:nvPr/>
        </p:nvSpPr>
        <p:spPr>
          <a:xfrm rot="6197586" flipV="1">
            <a:off x="436592" y="6195872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 rot="6197586" flipV="1">
            <a:off x="253233" y="6309147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 rot="6197586" flipV="1">
            <a:off x="193472" y="645162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ts val="1000"/>
        </a:spcBef>
        <a:buFont typeface="Wingdings" pitchFamily="2" charset="2"/>
        <a:buChar char="l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humb9.shutterstock.com.edgesuite.net/display_pic_with_logo/87179/87179,1221874141,6/stock-vector-vector-one-world-many-faiths-world-map-top-left-buddhism-islam-hinduism-taoism-176530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6525"/>
            <a:ext cx="9144000" cy="733523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rgbClr val="0070C0"/>
                </a:solidFill>
              </a:rPr>
              <a:t>Buddhism and Hinduism</a:t>
            </a:r>
            <a:endParaRPr lang="en-US" sz="5400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2895600"/>
            <a:ext cx="5181600" cy="2438400"/>
          </a:xfrm>
        </p:spPr>
        <p:txBody>
          <a:bodyPr>
            <a:normAutofit fontScale="77500" lnSpcReduction="20000"/>
          </a:bodyPr>
          <a:lstStyle/>
          <a:p>
            <a:r>
              <a:rPr lang="en-US" sz="3800" dirty="0" smtClean="0">
                <a:solidFill>
                  <a:srgbClr val="0070C0"/>
                </a:solidFill>
              </a:rPr>
              <a:t>AbbieCrone</a:t>
            </a:r>
          </a:p>
          <a:p>
            <a:r>
              <a:rPr lang="en-US" sz="3800" dirty="0" smtClean="0">
                <a:solidFill>
                  <a:srgbClr val="0070C0"/>
                </a:solidFill>
              </a:rPr>
              <a:t>November  5, 2009</a:t>
            </a:r>
          </a:p>
          <a:p>
            <a:r>
              <a:rPr lang="en-US" sz="3800" dirty="0" smtClean="0">
                <a:solidFill>
                  <a:srgbClr val="0070C0"/>
                </a:solidFill>
              </a:rPr>
              <a:t>Pd. 9/10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suzzyq3793.files.wordpress.com/2009/02/hindui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68670" cy="219452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8458200" cy="116205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>
                <a:solidFill>
                  <a:srgbClr val="FF0000"/>
                </a:solidFill>
              </a:rPr>
              <a:t>Hinduism</a:t>
            </a:r>
            <a:endParaRPr lang="en-US" sz="7200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2133600"/>
            <a:ext cx="8382000" cy="39925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religious law prohibits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Rebirth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Organ donating could be a form of rebirth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Karma might make person receiving major organ will have to return favor in next life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Hindus want to be freed from cycle of rebirth, so this is not an advantage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3048000" y="914400"/>
            <a:ext cx="3048000" cy="14478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Organ Donation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knol.google.com/k/-/-/28etw6ky7uuoo/m4xu1o/krishna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48075" cy="52006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02235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Hinduism cont.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200400"/>
            <a:ext cx="8534400" cy="3657600"/>
          </a:xfrm>
        </p:spPr>
        <p:txBody>
          <a:bodyPr/>
          <a:lstStyle/>
          <a:p>
            <a:r>
              <a:rPr lang="en-US" dirty="0" smtClean="0"/>
              <a:t>List of ten Niyamas (Virtuous acts)</a:t>
            </a:r>
          </a:p>
          <a:p>
            <a:pPr lvl="1"/>
            <a:r>
              <a:rPr lang="en-US" dirty="0" smtClean="0"/>
              <a:t>Daan (selfless giving) is third</a:t>
            </a:r>
          </a:p>
          <a:p>
            <a:r>
              <a:rPr lang="en-US" dirty="0" smtClean="0"/>
              <a:t>Only constraint of organ donation is imposed by the nature of Dharma</a:t>
            </a:r>
          </a:p>
          <a:p>
            <a:pPr lvl="1"/>
            <a:r>
              <a:rPr lang="en-US" dirty="0" smtClean="0"/>
              <a:t>Can only donate as long as the act of donating and organ has beneficial results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1801" y="990600"/>
            <a:ext cx="2743200" cy="22098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/>
              <a:t>Organ Donation and Scripture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artoonstock.com/newscartoons/cartoonists/mrm/lowres/mrmn33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41283" cy="3581400"/>
          </a:xfrm>
          <a:prstGeom prst="rect">
            <a:avLst/>
          </a:prstGeom>
          <a:noFill/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828800" y="1828800"/>
            <a:ext cx="5486400" cy="4800600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opperplate Gothic Bold" pitchFamily="34" charset="0"/>
              </a:rPr>
              <a:t> </a:t>
            </a:r>
            <a:r>
              <a:rPr lang="en-US" sz="2200" dirty="0" smtClean="0">
                <a:solidFill>
                  <a:schemeClr val="tx1"/>
                </a:solidFill>
                <a:latin typeface="Copperplate Gothic Bold" pitchFamily="34" charset="0"/>
              </a:rPr>
              <a:t>Non-violence = heart of Buddhism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  <a:latin typeface="Copperplate Gothic Bold" pitchFamily="34" charset="0"/>
              </a:rPr>
              <a:t> “Avoid Killing, or harming any living thing.”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  <a:latin typeface="Copperplate Gothic Bold" pitchFamily="34" charset="0"/>
              </a:rPr>
              <a:t> Many Buddhists refuse to fight no matter what, even if it means being killed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  <a:latin typeface="Copperplate Gothic Bold" pitchFamily="34" charset="0"/>
              </a:rPr>
              <a:t> Buddhists code forbids them to kill, even in self defense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9200" y="0"/>
            <a:ext cx="7086600" cy="1472184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99FF33"/>
                </a:solidFill>
              </a:rPr>
              <a:t>Buddhism </a:t>
            </a:r>
            <a:endParaRPr lang="en-US" sz="6000" dirty="0">
              <a:solidFill>
                <a:srgbClr val="99FF3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0" y="12192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9FF3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WAR</a:t>
            </a:r>
            <a:endParaRPr lang="en-US" dirty="0">
              <a:solidFill>
                <a:srgbClr val="99FF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rinsaley.files.wordpress.com/2009/02/buddah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79700" cy="2672000"/>
          </a:xfrm>
          <a:prstGeom prst="rect">
            <a:avLst/>
          </a:prstGeom>
          <a:noFill/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524000" y="2057400"/>
            <a:ext cx="6324600" cy="4343400"/>
          </a:xfrm>
          <a:solidFill>
            <a:schemeClr val="bg1"/>
          </a:solidFill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Don’t always follow their own beliefs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14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century Buddhist fought to help the Mongols from China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Buddhist monks trained Samurais to make them better fighters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1472184"/>
          </a:xfrm>
        </p:spPr>
        <p:txBody>
          <a:bodyPr/>
          <a:lstStyle/>
          <a:p>
            <a:pPr algn="ctr"/>
            <a:r>
              <a:rPr lang="en-US" sz="8000" dirty="0" smtClean="0">
                <a:solidFill>
                  <a:srgbClr val="00B0F0"/>
                </a:solidFill>
              </a:rPr>
              <a:t>Buddhism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90800" y="12954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99FF33"/>
                </a:solidFill>
              </a:rPr>
              <a:t>WAR</a:t>
            </a:r>
            <a:endParaRPr lang="en-US" sz="3600" dirty="0">
              <a:solidFill>
                <a:srgbClr val="99FF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bbles">
  <a:themeElements>
    <a:clrScheme name="Custom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181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Bubbles</vt:lpstr>
      <vt:lpstr>Buddhism and Hinduism</vt:lpstr>
      <vt:lpstr>Hinduism</vt:lpstr>
      <vt:lpstr>Hinduism cont.</vt:lpstr>
      <vt:lpstr>Buddhism </vt:lpstr>
      <vt:lpstr>Buddhism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 and Hinduism</dc:title>
  <dc:creator>abbiencrone</dc:creator>
  <cp:lastModifiedBy>abbiencrone</cp:lastModifiedBy>
  <cp:revision>6</cp:revision>
  <dcterms:created xsi:type="dcterms:W3CDTF">2009-11-05T17:30:18Z</dcterms:created>
  <dcterms:modified xsi:type="dcterms:W3CDTF">2009-11-17T18:31:57Z</dcterms:modified>
</cp:coreProperties>
</file>